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7" r:id="rId2"/>
    <p:sldId id="268" r:id="rId3"/>
    <p:sldId id="269" r:id="rId4"/>
    <p:sldId id="26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70" r:id="rId13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8D72F-176D-4816-8EB3-2F1840349543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3073E8-52BB-4483-957E-9EA6050D918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2274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1AB8D4D3-8703-4C75-B3D6-051749C9AB76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s-MX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59B1A48-67E2-4CDB-8AE0-957215439BA5}" type="datetimeFigureOut">
              <a:rPr lang="es-MX" smtClean="0"/>
              <a:t>09/12/2018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5" Type="http://schemas.openxmlformats.org/officeDocument/2006/relationships/package" Target="../embeddings/Hoja_de_c_lculo_de_Microsoft_Excel1.xlsx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package" Target="../embeddings/Hoja_de_c_lculo_de_Microsoft_Excel2.xlsx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 algn="ctr">
              <a:buNone/>
            </a:pPr>
            <a:r>
              <a:rPr lang="es-MX" sz="4600" b="1" i="1" spc="-100" dirty="0">
                <a:solidFill>
                  <a:srgbClr val="D1282E"/>
                </a:solidFill>
                <a:latin typeface="Cambria"/>
                <a:ea typeface="+mj-ea"/>
                <a:cs typeface="+mj-cs"/>
              </a:rPr>
              <a:t>Coordinación estatal de </a:t>
            </a:r>
            <a:r>
              <a:rPr lang="es-MX" sz="4600" b="1" i="1" spc="-100" dirty="0" smtClean="0">
                <a:solidFill>
                  <a:srgbClr val="D1282E"/>
                </a:solidFill>
                <a:latin typeface="Cambria"/>
                <a:ea typeface="+mj-ea"/>
                <a:cs typeface="+mj-cs"/>
              </a:rPr>
              <a:t>VIH/Sida  </a:t>
            </a:r>
            <a:r>
              <a:rPr lang="es-MX" sz="4600" b="1" i="1" spc="-100" dirty="0">
                <a:solidFill>
                  <a:srgbClr val="D1282E"/>
                </a:solidFill>
                <a:latin typeface="Cambria"/>
                <a:ea typeface="+mj-ea"/>
                <a:cs typeface="+mj-cs"/>
              </a:rPr>
              <a:t>E </a:t>
            </a:r>
            <a:r>
              <a:rPr lang="es-MX" sz="4600" b="1" i="1" spc="-100" dirty="0" smtClean="0">
                <a:solidFill>
                  <a:srgbClr val="D1282E"/>
                </a:solidFill>
                <a:latin typeface="Cambria"/>
                <a:ea typeface="+mj-ea"/>
                <a:cs typeface="+mj-cs"/>
              </a:rPr>
              <a:t>ITS.</a:t>
            </a:r>
          </a:p>
          <a:p>
            <a:pPr marL="114300" indent="0" algn="ctr">
              <a:buNone/>
            </a:pPr>
            <a:endParaRPr lang="es-MX" sz="4600" b="1" i="1" spc="-100" dirty="0">
              <a:solidFill>
                <a:srgbClr val="D1282E"/>
              </a:solidFill>
              <a:latin typeface="Cambria"/>
              <a:ea typeface="+mj-ea"/>
              <a:cs typeface="+mj-cs"/>
            </a:endParaRPr>
          </a:p>
          <a:p>
            <a:pPr marL="114300" indent="0" algn="ctr">
              <a:buNone/>
            </a:pPr>
            <a:endParaRPr lang="es-MX" sz="4600" b="1" i="1" spc="-100" dirty="0" smtClean="0">
              <a:solidFill>
                <a:srgbClr val="D1282E"/>
              </a:solidFill>
              <a:latin typeface="Cambria"/>
              <a:ea typeface="+mj-ea"/>
              <a:cs typeface="+mj-cs"/>
            </a:endParaRPr>
          </a:p>
          <a:p>
            <a:pPr marL="114300" indent="0" algn="r">
              <a:buNone/>
            </a:pPr>
            <a:r>
              <a:rPr lang="es-MX" sz="1600" b="1" i="1" spc="-100" dirty="0" smtClean="0">
                <a:solidFill>
                  <a:srgbClr val="D1282E"/>
                </a:solidFill>
                <a:latin typeface="Cambria"/>
                <a:ea typeface="+mj-ea"/>
                <a:cs typeface="+mj-cs"/>
              </a:rPr>
              <a:t>Dra. Claudia Aidé Rodríguez Trejo</a:t>
            </a:r>
            <a:endParaRPr lang="es-MX" sz="1600" b="1" i="1" dirty="0"/>
          </a:p>
        </p:txBody>
      </p:sp>
      <p:pic>
        <p:nvPicPr>
          <p:cNvPr id="4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0169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23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 VI 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Total de Unidades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: 63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Compromiso:126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% Cumplimiento a cierre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Noviembre: 36%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3356992"/>
            <a:ext cx="3312368" cy="312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 VII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Total de Unidades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: 45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Compromiso:90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% Cumplimiento a cierre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Noviembre: 37%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3169350"/>
            <a:ext cx="3384376" cy="289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uadroTexto 4"/>
          <p:cNvSpPr txBox="1"/>
          <p:nvPr/>
        </p:nvSpPr>
        <p:spPr>
          <a:xfrm>
            <a:off x="2267744" y="4653136"/>
            <a:ext cx="77768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9600" dirty="0" smtClean="0">
                <a:solidFill>
                  <a:srgbClr val="FF0000"/>
                </a:solidFill>
                <a:latin typeface="AR CENA" panose="02000000000000000000" pitchFamily="2" charset="0"/>
              </a:rPr>
              <a:t>GRACIAS</a:t>
            </a:r>
            <a:endParaRPr lang="es-MX" sz="9600" dirty="0">
              <a:solidFill>
                <a:srgbClr val="FF0000"/>
              </a:solidFill>
              <a:latin typeface="AR CENA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588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 smtClean="0"/>
              <a:t>ACTIVIDADES DE RESPONSABLES:</a:t>
            </a:r>
            <a:endParaRPr lang="es-MX" sz="2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es-MX" dirty="0" smtClean="0"/>
              <a:t>Realización de pruebas rápidas en eventos programados.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Supervisión de unidades.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Recepción de información para SUIVE.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Comunicación estrecha con el CAPASITS que atiende a sus pacientes para vigilancia de adherencia y seguimiento de sus casos.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Planificación del POA de acuerdo a necesidades.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 </a:t>
            </a:r>
            <a:r>
              <a:rPr lang="es-MX" dirty="0"/>
              <a:t>Visitas </a:t>
            </a:r>
            <a:r>
              <a:rPr lang="es-MX" dirty="0" smtClean="0"/>
              <a:t>domiciliarias.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Vigilancia de sus indicadores.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Notificación inmediata de binomios y casos de T.V.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Pendientes de sus resultados de laboratorio</a:t>
            </a:r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En toda referencia plasmado la realización y resultados de </a:t>
            </a:r>
            <a:r>
              <a:rPr lang="es-MX" smtClean="0"/>
              <a:t>las pruebas.</a:t>
            </a:r>
            <a:endParaRPr lang="es-MX" dirty="0" smtClean="0"/>
          </a:p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>
              <a:buFont typeface="Wingdings" pitchFamily="2" charset="2"/>
              <a:buChar char="v"/>
            </a:pPr>
            <a:endParaRPr lang="es-MX" dirty="0"/>
          </a:p>
        </p:txBody>
      </p:sp>
      <p:pic>
        <p:nvPicPr>
          <p:cNvPr id="4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0169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717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000" dirty="0">
                <a:solidFill>
                  <a:srgbClr val="D1282E"/>
                </a:solidFill>
              </a:rPr>
              <a:t>ACTIVIDADES DE </a:t>
            </a:r>
            <a:r>
              <a:rPr lang="es-MX" sz="2000" dirty="0" smtClean="0">
                <a:solidFill>
                  <a:srgbClr val="D1282E"/>
                </a:solidFill>
              </a:rPr>
              <a:t>RESPONSABLES: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endParaRPr lang="es-MX" dirty="0" smtClean="0"/>
          </a:p>
          <a:p>
            <a:pPr>
              <a:buFont typeface="Wingdings" pitchFamily="2" charset="2"/>
              <a:buChar char="v"/>
            </a:pPr>
            <a:endParaRPr lang="es-MX" dirty="0"/>
          </a:p>
          <a:p>
            <a:pPr>
              <a:buFont typeface="Wingdings" pitchFamily="2" charset="2"/>
              <a:buChar char="v"/>
            </a:pPr>
            <a:r>
              <a:rPr lang="es-MX" dirty="0" smtClean="0"/>
              <a:t>Envío </a:t>
            </a:r>
            <a:r>
              <a:rPr lang="es-MX" dirty="0"/>
              <a:t>de información a la coordinación el 1 de cada mes:</a:t>
            </a:r>
          </a:p>
          <a:p>
            <a:pPr>
              <a:buFont typeface="Wingdings" pitchFamily="2" charset="2"/>
              <a:buChar char="Ø"/>
            </a:pPr>
            <a:r>
              <a:rPr lang="es-MX" dirty="0"/>
              <a:t>Insumos. (caducidades).</a:t>
            </a:r>
          </a:p>
          <a:p>
            <a:pPr>
              <a:buFont typeface="Wingdings" pitchFamily="2" charset="2"/>
              <a:buChar char="Ø"/>
            </a:pPr>
            <a:r>
              <a:rPr lang="es-MX" dirty="0"/>
              <a:t>Reporte de casos ( Embarazada-VIH, Embarazada-Sífilis, binomio VIH-TB, casos nuevos detectados).</a:t>
            </a:r>
          </a:p>
          <a:p>
            <a:pPr>
              <a:buFont typeface="Wingdings" pitchFamily="2" charset="2"/>
              <a:buChar char="Ø"/>
            </a:pPr>
            <a:r>
              <a:rPr lang="es-MX" dirty="0"/>
              <a:t>Reporte de supervisiones por mes</a:t>
            </a:r>
            <a:r>
              <a:rPr lang="es-MX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s-MX" dirty="0" smtClean="0"/>
              <a:t>Calendario de actividades realizadas durante el mes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s-MX" dirty="0" smtClean="0"/>
              <a:t>Envío de información 15 de cada mes: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D</a:t>
            </a:r>
            <a:r>
              <a:rPr lang="es-MX" dirty="0" smtClean="0"/>
              <a:t>etecciones  en población clave</a:t>
            </a:r>
          </a:p>
          <a:p>
            <a:pPr marL="114300" indent="0" algn="ctr">
              <a:buNone/>
            </a:pPr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96783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SUPERVISIONES A UNIDADES POR JURISDICCIÓN 2018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 fontScale="92500"/>
          </a:bodyPr>
          <a:lstStyle/>
          <a:p>
            <a:r>
              <a:rPr lang="es-MX" sz="1800" dirty="0" smtClean="0"/>
              <a:t>Compromiso realizado:</a:t>
            </a:r>
          </a:p>
          <a:p>
            <a:pPr algn="l"/>
            <a:r>
              <a:rPr lang="es-MX" sz="1800" dirty="0" smtClean="0"/>
              <a:t>Acudir en 2 ocasiones a cada una de las unidades de su jurisdicción en el año ó mas en caso de que alguna unidad lo requiera.</a:t>
            </a:r>
          </a:p>
          <a:p>
            <a:pPr algn="l"/>
            <a:r>
              <a:rPr lang="es-MX" sz="1800" dirty="0" smtClean="0"/>
              <a:t>Principales puntos a supervisar: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 smtClean="0"/>
              <a:t>Insumos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 smtClean="0"/>
              <a:t>Capacitación o pláticas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 smtClean="0"/>
              <a:t>Número de pruebas realizadas en población general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/>
              <a:t>P</a:t>
            </a:r>
            <a:r>
              <a:rPr lang="es-MX" sz="1800" dirty="0" smtClean="0"/>
              <a:t>roceso en: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/>
              <a:t>C</a:t>
            </a:r>
            <a:r>
              <a:rPr lang="es-MX" sz="1800" dirty="0" smtClean="0"/>
              <a:t>onsultas de ITS</a:t>
            </a:r>
          </a:p>
          <a:p>
            <a:pPr marL="285750" indent="-285750" algn="l">
              <a:buFont typeface="Arial" pitchFamily="34" charset="0"/>
              <a:buChar char="•"/>
            </a:pPr>
            <a:r>
              <a:rPr lang="es-MX" sz="1800" dirty="0"/>
              <a:t>E</a:t>
            </a:r>
            <a:r>
              <a:rPr lang="es-MX" sz="1800" dirty="0" smtClean="0"/>
              <a:t>n embarazadas</a:t>
            </a: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384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I 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algn="l"/>
            <a:r>
              <a:rPr lang="es-MX" sz="1200" dirty="0" smtClean="0"/>
              <a:t>Total de Unidades: 29  </a:t>
            </a:r>
          </a:p>
          <a:p>
            <a:pPr algn="l"/>
            <a:r>
              <a:rPr lang="es-MX" sz="1200" dirty="0" smtClean="0"/>
              <a:t>Compromiso:58</a:t>
            </a:r>
          </a:p>
          <a:p>
            <a:pPr algn="l"/>
            <a:r>
              <a:rPr lang="es-MX" sz="1200" dirty="0" smtClean="0"/>
              <a:t>% Cumplimiento a cierre Noviembre: 100%</a:t>
            </a:r>
            <a:endParaRPr lang="es-MX" sz="12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Obje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8202358"/>
              </p:ext>
            </p:extLst>
          </p:nvPr>
        </p:nvGraphicFramePr>
        <p:xfrm>
          <a:off x="3995936" y="3569374"/>
          <a:ext cx="4257732" cy="30279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6" name="Hoja de cálculo" r:id="rId5" imgW="3495802" imgH="2485877" progId="Excel.Sheet.12">
                  <p:embed/>
                </p:oleObj>
              </mc:Choice>
              <mc:Fallback>
                <p:oleObj name="Hoja de cálculo" r:id="rId5" imgW="3495802" imgH="248587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95936" y="3569374"/>
                        <a:ext cx="4257732" cy="30279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75055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II 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algn="l"/>
            <a:r>
              <a:rPr lang="es-MX" sz="1200" dirty="0" smtClean="0"/>
              <a:t>Total de Unidades:40</a:t>
            </a:r>
          </a:p>
          <a:p>
            <a:pPr algn="l"/>
            <a:r>
              <a:rPr lang="es-MX" sz="1200" dirty="0" smtClean="0"/>
              <a:t>Compromiso:80</a:t>
            </a:r>
          </a:p>
          <a:p>
            <a:pPr algn="l"/>
            <a:r>
              <a:rPr lang="es-MX" sz="1200" dirty="0" smtClean="0"/>
              <a:t>% Cumplimiento a cierre Noviembre:71%</a:t>
            </a:r>
            <a:endParaRPr lang="es-MX" sz="12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552534"/>
              </p:ext>
            </p:extLst>
          </p:nvPr>
        </p:nvGraphicFramePr>
        <p:xfrm>
          <a:off x="4736006" y="3174548"/>
          <a:ext cx="2716314" cy="2941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93" name="Hoja de cálculo" r:id="rId5" imgW="2295419" imgH="2485877" progId="Excel.Sheet.12">
                  <p:embed/>
                </p:oleObj>
              </mc:Choice>
              <mc:Fallback>
                <p:oleObj name="Hoja de cálculo" r:id="rId5" imgW="2295419" imgH="2485877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736006" y="3174548"/>
                        <a:ext cx="2716314" cy="294173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uadroTexto 5"/>
          <p:cNvSpPr txBox="1"/>
          <p:nvPr/>
        </p:nvSpPr>
        <p:spPr>
          <a:xfrm>
            <a:off x="4716016" y="6309320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De Agosto a la fecha la mayoría actividades de promoción</a:t>
            </a:r>
            <a:endParaRPr lang="es-MX" sz="1200" dirty="0"/>
          </a:p>
        </p:txBody>
      </p:sp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I II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Total de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Unidades:49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Compromiso: 98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% Cumplimiento a cierre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Noviembre: 50%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8595" y="3132176"/>
            <a:ext cx="3233805" cy="3414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 I V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Total de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Unidades:36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Compromiso:72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% Cumplimiento a cierre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Noviembre: 64%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888" y="3429000"/>
            <a:ext cx="4418234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827584" y="1268760"/>
            <a:ext cx="7772400" cy="799641"/>
          </a:xfrm>
        </p:spPr>
        <p:txBody>
          <a:bodyPr>
            <a:normAutofit/>
          </a:bodyPr>
          <a:lstStyle/>
          <a:p>
            <a:r>
              <a:rPr lang="es-MX" sz="1800" b="1" i="1" dirty="0" smtClean="0"/>
              <a:t>JURISDICCIÓN  V</a:t>
            </a:r>
            <a:endParaRPr lang="es-MX" sz="1800" b="1" i="1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45904"/>
          </a:xfrm>
        </p:spPr>
        <p:txBody>
          <a:bodyPr>
            <a:normAutofit/>
          </a:bodyPr>
          <a:lstStyle/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Total de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Unidades:54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Compromiso:108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r>
              <a:rPr lang="es-MX" sz="1200" dirty="0">
                <a:solidFill>
                  <a:prstClr val="black">
                    <a:tint val="75000"/>
                  </a:prstClr>
                </a:solidFill>
              </a:rPr>
              <a:t>% Cumplimiento a cierre </a:t>
            </a:r>
            <a:r>
              <a:rPr lang="es-MX" sz="1200" dirty="0" smtClean="0">
                <a:solidFill>
                  <a:prstClr val="black">
                    <a:tint val="75000"/>
                  </a:prstClr>
                </a:solidFill>
              </a:rPr>
              <a:t>Noviembre: 46%</a:t>
            </a:r>
            <a:endParaRPr lang="es-MX" sz="1200" dirty="0">
              <a:solidFill>
                <a:prstClr val="black">
                  <a:tint val="75000"/>
                </a:prstClr>
              </a:solidFill>
            </a:endParaRPr>
          </a:p>
          <a:p>
            <a:endParaRPr lang="es-MX" sz="1800" dirty="0"/>
          </a:p>
        </p:txBody>
      </p:sp>
      <p:pic>
        <p:nvPicPr>
          <p:cNvPr id="1026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7443" y="188640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3356992"/>
            <a:ext cx="3312368" cy="349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3973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yacencia">
  <a:themeElements>
    <a:clrScheme name="Esenc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yacencia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249</TotalTime>
  <Words>337</Words>
  <Application>Microsoft Office PowerPoint</Application>
  <PresentationFormat>Presentación en pantalla (4:3)</PresentationFormat>
  <Paragraphs>65</Paragraphs>
  <Slides>12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9" baseType="lpstr">
      <vt:lpstr>AR CENA</vt:lpstr>
      <vt:lpstr>Arial</vt:lpstr>
      <vt:lpstr>Calibri</vt:lpstr>
      <vt:lpstr>Cambria</vt:lpstr>
      <vt:lpstr>Wingdings</vt:lpstr>
      <vt:lpstr>Adyacencia</vt:lpstr>
      <vt:lpstr>Hoja de cálculo</vt:lpstr>
      <vt:lpstr>Presentación de PowerPoint</vt:lpstr>
      <vt:lpstr>ACTIVIDADES DE RESPONSABLES:</vt:lpstr>
      <vt:lpstr>ACTIVIDADES DE RESPONSABLES:</vt:lpstr>
      <vt:lpstr>SUPERVISIONES A UNIDADES POR JURISDICCIÓN 2018</vt:lpstr>
      <vt:lpstr>JURISDICCIÓN I </vt:lpstr>
      <vt:lpstr>JURISDICCIÓN II </vt:lpstr>
      <vt:lpstr>JURISDICCIÓN I II</vt:lpstr>
      <vt:lpstr>JURISDICCIÓN  I V</vt:lpstr>
      <vt:lpstr>JURISDICCIÓN  V</vt:lpstr>
      <vt:lpstr>JURISDICCIÓN  VI </vt:lpstr>
      <vt:lpstr>JURISDICCIÓN  VII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SUPERVISIONES A UNIDADES POR JURISDICCIÓN 2018</dc:title>
  <dc:creator>Dra.clau</dc:creator>
  <cp:lastModifiedBy>Vane</cp:lastModifiedBy>
  <cp:revision>29</cp:revision>
  <dcterms:created xsi:type="dcterms:W3CDTF">2018-08-22T18:44:14Z</dcterms:created>
  <dcterms:modified xsi:type="dcterms:W3CDTF">2018-12-10T01:21:21Z</dcterms:modified>
</cp:coreProperties>
</file>